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6" r:id="rId2"/>
    <p:sldId id="257" r:id="rId3"/>
    <p:sldId id="258" r:id="rId4"/>
    <p:sldId id="267" r:id="rId5"/>
    <p:sldId id="259" r:id="rId6"/>
  </p:sldIdLst>
  <p:sldSz cx="9144000" cy="6858000" type="screen4x3"/>
  <p:notesSz cx="6858000" cy="9144000"/>
  <p:embeddedFontLst>
    <p:embeddedFont>
      <p:font typeface="Angsana New" pitchFamily="18" charset="-34"/>
      <p:regular r:id="rId7"/>
      <p:bold r:id="rId8"/>
      <p:italic r:id="rId9"/>
      <p:boldItalic r:id="rId10"/>
    </p:embeddedFont>
    <p:embeddedFont>
      <p:font typeface="TH SarabunPSK" pitchFamily="34" charset="-34"/>
      <p:regular r:id="rId11"/>
      <p:bold r:id="rId12"/>
      <p:italic r:id="rId13"/>
      <p:boldItalic r:id="rId14"/>
    </p:embeddedFont>
    <p:embeddedFont>
      <p:font typeface="Wingdings 2" pitchFamily="18" charset="2"/>
      <p:regular r:id="rId15"/>
    </p:embeddedFont>
    <p:embeddedFont>
      <p:font typeface="Constantia" pitchFamily="18" charset="0"/>
      <p:regular r:id="rId16"/>
      <p:bold r:id="rId17"/>
      <p:italic r:id="rId18"/>
      <p:boldItalic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Cordia New" pitchFamily="34" charset="-34"/>
      <p:regular r:id="rId24"/>
      <p:bold r:id="rId25"/>
      <p:italic r:id="rId26"/>
      <p:boldItalic r:id="rId27"/>
    </p:embeddedFont>
    <p:embeddedFont>
      <p:font typeface="Browallia New" pitchFamily="34" charset="-34"/>
      <p:regular r:id="rId28"/>
      <p:bold r:id="rId29"/>
      <p:italic r:id="rId30"/>
      <p:boldItalic r:id="rId31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798" autoAdjust="0"/>
    <p:restoredTop sz="94660"/>
  </p:normalViewPr>
  <p:slideViewPr>
    <p:cSldViewPr>
      <p:cViewPr>
        <p:scale>
          <a:sx n="70" d="100"/>
          <a:sy n="70" d="100"/>
        </p:scale>
        <p:origin x="-1338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26" Type="http://schemas.openxmlformats.org/officeDocument/2006/relationships/font" Target="fonts/font20.fntdata"/><Relationship Id="rId3" Type="http://schemas.openxmlformats.org/officeDocument/2006/relationships/slide" Target="slides/slide2.xml"/><Relationship Id="rId21" Type="http://schemas.openxmlformats.org/officeDocument/2006/relationships/font" Target="fonts/font15.fntdata"/><Relationship Id="rId34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5" Type="http://schemas.openxmlformats.org/officeDocument/2006/relationships/font" Target="fonts/font19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font" Target="fonts/font14.fntdata"/><Relationship Id="rId29" Type="http://schemas.openxmlformats.org/officeDocument/2006/relationships/font" Target="fonts/font2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24" Type="http://schemas.openxmlformats.org/officeDocument/2006/relationships/font" Target="fonts/font18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font" Target="fonts/font17.fntdata"/><Relationship Id="rId28" Type="http://schemas.openxmlformats.org/officeDocument/2006/relationships/font" Target="fonts/font22.fntdata"/><Relationship Id="rId10" Type="http://schemas.openxmlformats.org/officeDocument/2006/relationships/font" Target="fonts/font4.fntdata"/><Relationship Id="rId19" Type="http://schemas.openxmlformats.org/officeDocument/2006/relationships/font" Target="fonts/font13.fntdata"/><Relationship Id="rId31" Type="http://schemas.openxmlformats.org/officeDocument/2006/relationships/font" Target="fonts/font25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font" Target="fonts/font16.fntdata"/><Relationship Id="rId27" Type="http://schemas.openxmlformats.org/officeDocument/2006/relationships/font" Target="fonts/font21.fntdata"/><Relationship Id="rId30" Type="http://schemas.openxmlformats.org/officeDocument/2006/relationships/font" Target="fonts/font24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1844824"/>
            <a:ext cx="9144000" cy="4227382"/>
          </a:xfrm>
          <a:prstGeom prst="snip1Rect">
            <a:avLst/>
          </a:prstGeom>
        </p:spPr>
        <p:txBody>
          <a:bodyPr>
            <a:noAutofit/>
          </a:bodyPr>
          <a:lstStyle/>
          <a:p>
            <a:pPr algn="ctr"/>
            <a: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  <a:t>การขออนุมัติ</a:t>
            </a:r>
            <a:b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  <a:t>ให้ข้าราชการครูและบุคลากรทางการศึกษา </a:t>
            </a:r>
            <a:b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  <a:t>ไปศึกษา ฝึกอบรม หรือปฏิบัติงานวิจัย </a:t>
            </a:r>
            <a:b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  <a:t>ถือเป็นการปฏิบัติหน้าที่ราชการ</a:t>
            </a:r>
            <a:b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  <a:t>และมีสิทธิได้รับการพิจารณาเลื่อนขั้นเงินเดือน</a:t>
            </a:r>
            <a:b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  <a:t>ในระหว่างลาไปศึกษา ฝึกอบรม หรือปฏิบัติงานวิจัย</a:t>
            </a:r>
            <a:br>
              <a:rPr lang="th-TH" sz="4000" dirty="0" smtClean="0">
                <a:solidFill>
                  <a:srgbClr val="0070C0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endParaRPr lang="th-TH" sz="4000" dirty="0">
              <a:solidFill>
                <a:srgbClr val="0070C0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-24"/>
            <a:ext cx="1428760" cy="20210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6072206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b="1" dirty="0" smtClean="0">
                <a:solidFill>
                  <a:srgbClr val="003E1C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b="1" dirty="0" smtClean="0">
                <a:solidFill>
                  <a:srgbClr val="003E1C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b="1" dirty="0">
              <a:solidFill>
                <a:srgbClr val="003E1C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"/>
            <a:ext cx="785818" cy="11115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14646" y="5996226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ชื่อเรื่อง 1"/>
          <p:cNvSpPr>
            <a:spLocks noGrp="1"/>
          </p:cNvSpPr>
          <p:nvPr>
            <p:ph type="title"/>
          </p:nvPr>
        </p:nvSpPr>
        <p:spPr>
          <a:xfrm>
            <a:off x="1142976" y="0"/>
            <a:ext cx="8001024" cy="11533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ช่วงที่ </a:t>
            </a:r>
            <a:r>
              <a:rPr lang="en-US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ข้าราชการครูฯ ยื่นแบบคำขอให้มีสิทธิได้รับ</a:t>
            </a:r>
            <a:b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    การพิจารณาเลื่อนขั้นเงินเดือนในระหว่างลาศึกษาฯ </a:t>
            </a:r>
            <a:endParaRPr lang="th-TH" sz="36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1285860"/>
            <a:ext cx="9001155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คำบรรยายภาพแบบวงรี 5"/>
          <p:cNvSpPr/>
          <p:nvPr/>
        </p:nvSpPr>
        <p:spPr>
          <a:xfrm>
            <a:off x="0" y="3857628"/>
            <a:ext cx="1571572" cy="1285884"/>
          </a:xfrm>
          <a:prstGeom prst="wedgeEllipseCallout">
            <a:avLst>
              <a:gd name="adj1" fmla="val 77398"/>
              <a:gd name="adj2" fmla="val -31537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ต้องพิจารณาก่อนวันที่</a:t>
            </a:r>
            <a:b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ได้รับอนุญาต</a:t>
            </a:r>
            <a:b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2000" b="1" dirty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ให้ลาศึกษา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"/>
            <a:ext cx="785818" cy="111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14646" y="5996226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ชื่อเรื่อง 1"/>
          <p:cNvSpPr>
            <a:spLocks noGrp="1"/>
          </p:cNvSpPr>
          <p:nvPr>
            <p:ph type="title"/>
          </p:nvPr>
        </p:nvSpPr>
        <p:spPr>
          <a:xfrm>
            <a:off x="1071538" y="101908"/>
            <a:ext cx="7929618" cy="11533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ช่วงที่ </a:t>
            </a:r>
            <a:r>
              <a:rPr lang="en-US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2 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ข้าราชการครูฯ ยื่นเอกสารรายงานผลการศึกษา</a:t>
            </a:r>
            <a:b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           ทุกครั้งที่มีการพิจารณาเลื่อนขั้นเงินเดือน</a:t>
            </a:r>
            <a:endParaRPr lang="th-TH" sz="36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3" y="1285860"/>
            <a:ext cx="878687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"/>
            <a:ext cx="785818" cy="111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14646" y="5996226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ชื่อเรื่อง 1"/>
          <p:cNvSpPr>
            <a:spLocks noGrp="1"/>
          </p:cNvSpPr>
          <p:nvPr>
            <p:ph type="title"/>
          </p:nvPr>
        </p:nvSpPr>
        <p:spPr>
          <a:xfrm>
            <a:off x="1000100" y="-24"/>
            <a:ext cx="8072462" cy="72467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ช่วงที่ </a:t>
            </a:r>
            <a:r>
              <a:rPr lang="en-US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sz="36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ข้าราชการครูฯ รายงานตัวกลับเข้าปฏิบัติหน้าที่ราชการ</a:t>
            </a:r>
            <a:endParaRPr lang="th-TH" sz="36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8670"/>
            <a:ext cx="9144000" cy="5000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1"/>
            <a:ext cx="785818" cy="11115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14646" y="5996226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9" name="ตัวแทนเนื้อหา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357290" y="1797062"/>
            <a:ext cx="6553200" cy="34178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180</TotalTime>
  <Words>85</Words>
  <Application>Microsoft Office PowerPoint</Application>
  <PresentationFormat>นำเสนอทางหน้าจอ (4:3)</PresentationFormat>
  <Paragraphs>15</Paragraphs>
  <Slides>5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8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</vt:i4>
      </vt:variant>
    </vt:vector>
  </HeadingPairs>
  <TitlesOfParts>
    <vt:vector size="14" baseType="lpstr">
      <vt:lpstr>Arial</vt:lpstr>
      <vt:lpstr>Angsana New</vt:lpstr>
      <vt:lpstr>TH SarabunPSK</vt:lpstr>
      <vt:lpstr>Wingdings 2</vt:lpstr>
      <vt:lpstr>Constantia</vt:lpstr>
      <vt:lpstr>Calibri</vt:lpstr>
      <vt:lpstr>Cordia New</vt:lpstr>
      <vt:lpstr>Browallia New</vt:lpstr>
      <vt:lpstr>ไหลเวียน</vt:lpstr>
      <vt:lpstr>     การขออนุมัติ ให้ข้าราชการครูและบุคลากรทางการศึกษา  ไปศึกษา ฝึกอบรม หรือปฏิบัติงานวิจัย  ถือเป็นการปฏิบัติหน้าที่ราชการ และมีสิทธิได้รับการพิจารณาเลื่อนขั้นเงินเดือน ในระหว่างลาไปศึกษา ฝึกอบรม หรือปฏิบัติงานวิจัย </vt:lpstr>
      <vt:lpstr>ช่วงที่ 1 ข้าราชการครูฯ ยื่นแบบคำขอให้มีสิทธิได้รับ            การพิจารณาเลื่อนขั้นเงินเดือนในระหว่างลาศึกษาฯ </vt:lpstr>
      <vt:lpstr>ช่วงที่ 2 ข้าราชการครูฯ ยื่นเอกสารรายงานผลการศึกษา            ทุกครั้งที่มีการพิจารณาเลื่อนขั้นเงินเดือน</vt:lpstr>
      <vt:lpstr>ช่วงที่ 3 ข้าราชการครูฯ รายงานตัวกลับเข้าปฏิบัติหน้าที่ราชการ</vt:lpstr>
      <vt:lpstr>ภาพนิ่ง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การดำเนินงาน ของ สำนักงาน ก.ค.ศ. (18 เมษายน – 10 สิงหาคม 2558)</dc:title>
  <dc:creator>admin</dc:creator>
  <cp:lastModifiedBy>admin</cp:lastModifiedBy>
  <cp:revision>22</cp:revision>
  <dcterms:created xsi:type="dcterms:W3CDTF">2015-08-08T03:49:49Z</dcterms:created>
  <dcterms:modified xsi:type="dcterms:W3CDTF">2015-08-10T04:40:19Z</dcterms:modified>
</cp:coreProperties>
</file>